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87" name="Shape 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7"/>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marL="457200" marR="0" lvl="1" indent="0" algn="ctr" rtl="0">
              <a:spcBef>
                <a:spcPts val="56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ctr" rtl="0">
              <a:spcBef>
                <a:spcPts val="48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ctr"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457200" y="1600203"/>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alibri"/>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648200" y="1600203"/>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alibri"/>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Κεφαλίδα ενότητας">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6"/>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Calibri"/>
              <a:buNone/>
              <a:defRPr sz="2000">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spcBef>
                <a:spcPts val="32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371600" marR="0" lvl="3"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828800" marR="0" lvl="4"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2286000" marR="0" lvl="5"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743200" marR="0" lvl="6"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3200400" marR="0" lvl="7"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3657600" marR="0" lvl="8" indent="0" algn="l" rtl="0">
              <a:spcBef>
                <a:spcPts val="28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Κατακόρυφος τίτλος και Κείμενο">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4732337" y="2171703"/>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rot="5400000">
            <a:off x="541337" y="190503"/>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Τίτλος και Κατακόρυφο κείμενο">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Calibri"/>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alibri"/>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Calibri"/>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4"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3575053" y="273053"/>
            <a:ext cx="5111751"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4" y="1435103"/>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alibri"/>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Calibri"/>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alibri"/>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2"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alibri"/>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8"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alibri"/>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8"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alibri"/>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1412875" y="188911"/>
            <a:ext cx="6526212" cy="6408737"/>
          </a:xfrm>
          <a:prstGeom prst="rect">
            <a:avLst/>
          </a:prstGeom>
          <a:noFill/>
          <a:ln>
            <a:noFill/>
          </a:ln>
        </p:spPr>
      </p:pic>
      <p:sp>
        <p:nvSpPr>
          <p:cNvPr id="90" name="Shape 90"/>
          <p:cNvSpPr txBox="1">
            <a:spLocks noGrp="1"/>
          </p:cNvSpPr>
          <p:nvPr>
            <p:ph type="ctrTitle"/>
          </p:nvPr>
        </p:nvSpPr>
        <p:spPr>
          <a:xfrm>
            <a:off x="1476375" y="693737"/>
            <a:ext cx="6264274"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4000" b="0" i="0" u="none" strike="noStrike" cap="none">
                <a:solidFill>
                  <a:srgbClr val="FF0000"/>
                </a:solidFill>
                <a:latin typeface="Calibri"/>
                <a:ea typeface="Calibri"/>
                <a:cs typeface="Calibri"/>
                <a:sym typeface="Calibri"/>
              </a:rPr>
              <a:t>INNOTRANS 2016, </a:t>
            </a:r>
            <a:br>
              <a:rPr lang="en-US" sz="4000" b="0" i="0" u="none" strike="noStrike" cap="none">
                <a:solidFill>
                  <a:srgbClr val="FF0000"/>
                </a:solidFill>
                <a:latin typeface="Calibri"/>
                <a:ea typeface="Calibri"/>
                <a:cs typeface="Calibri"/>
                <a:sym typeface="Calibri"/>
              </a:rPr>
            </a:br>
            <a:r>
              <a:rPr lang="en-US" sz="4000" b="0" i="0" u="none" strike="noStrike" cap="none">
                <a:solidFill>
                  <a:srgbClr val="FF0000"/>
                </a:solidFill>
                <a:latin typeface="Calibri"/>
                <a:ea typeface="Calibri"/>
                <a:cs typeface="Calibri"/>
                <a:sym typeface="Calibri"/>
              </a:rPr>
              <a:t>Berlin 20-23 Sept.</a:t>
            </a:r>
          </a:p>
        </p:txBody>
      </p:sp>
      <p:pic>
        <p:nvPicPr>
          <p:cNvPr id="91" name="Shape 91" descr="InnoTrans Berlin"/>
          <p:cNvPicPr preferRelativeResize="0"/>
          <p:nvPr/>
        </p:nvPicPr>
        <p:blipFill rotWithShape="1">
          <a:blip r:embed="rId4">
            <a:alphaModFix/>
          </a:blip>
          <a:srcRect/>
          <a:stretch/>
        </p:blipFill>
        <p:spPr>
          <a:xfrm>
            <a:off x="250825" y="2781300"/>
            <a:ext cx="1035049" cy="720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922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Σύστημα ελέγχου γεωμετρικών  στοιχείων εγκαταστάσεων ηλεκτροκίνησης</a:t>
            </a:r>
            <a:br>
              <a:rPr lang="en-US" sz="1800" b="0" i="0" u="none" strike="noStrike" cap="none">
                <a:solidFill>
                  <a:schemeClr val="dk2"/>
                </a:solidFill>
                <a:latin typeface="Calibri"/>
                <a:ea typeface="Calibri"/>
                <a:cs typeface="Calibri"/>
                <a:sym typeface="Calibri"/>
              </a:rPr>
            </a:br>
            <a:r>
              <a:rPr lang="en-US" sz="1800" b="0" i="0" u="none" strike="noStrike" cap="none">
                <a:solidFill>
                  <a:schemeClr val="dk2"/>
                </a:solidFill>
                <a:latin typeface="Calibri"/>
                <a:ea typeface="Calibri"/>
                <a:cs typeface="Calibri"/>
                <a:sym typeface="Calibri"/>
              </a:rPr>
              <a:t>Meiden Catenary 3D-eye                                                                                    2/2</a:t>
            </a:r>
          </a:p>
        </p:txBody>
      </p:sp>
      <p:sp>
        <p:nvSpPr>
          <p:cNvPr id="153" name="Shape 153"/>
          <p:cNvSpPr txBox="1">
            <a:spLocks noGrp="1"/>
          </p:cNvSpPr>
          <p:nvPr>
            <p:ph type="body" idx="1"/>
          </p:nvPr>
        </p:nvSpPr>
        <p:spPr>
          <a:xfrm>
            <a:off x="468312" y="4797425"/>
            <a:ext cx="8229600" cy="1684336"/>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Εκτελεί οπτικό έλεγχο παντογράφου και συγκρίνει την κατάσταση του με τις εικόνες προηγούμενων καταγραφών ελέγχου.</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Έλεγχος θέσης βραχιόνων αγωγού επαφής (horns).</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Έλεγχο αποστάσεων στύλων ηλεκτροκίνησης</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Μέτρηση γεωμετρίας και διαφοράς ύψους κύριας γραμμής και παρακαμπτηρίων γραμμών.</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Πρακτική και ευρεία διάθεση των καταγεγραμμένων στοιχείων (data) για αξιολόγηση από τα τμήματα συντήρησης της ηλεκτροκίνησης, για τον προγραμματισμό της αναγκαίας συντήρησης και  τον εντοπισμό και επισκευή σημείων φθοράς του δικτύου. </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154" name="Shape 154" descr="DSCN1657"/>
          <p:cNvPicPr preferRelativeResize="0"/>
          <p:nvPr/>
        </p:nvPicPr>
        <p:blipFill rotWithShape="1">
          <a:blip r:embed="rId3">
            <a:alphaModFix/>
          </a:blip>
          <a:srcRect/>
          <a:stretch/>
        </p:blipFill>
        <p:spPr>
          <a:xfrm>
            <a:off x="395287" y="1052512"/>
            <a:ext cx="8424862" cy="36782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18487" cy="6334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Όχημα συντήρησης εγκαταστάσεων ηλεκτροκίνησης Ρlatformbasket RR 14 EVO-2 </a:t>
            </a:r>
          </a:p>
        </p:txBody>
      </p:sp>
      <p:sp>
        <p:nvSpPr>
          <p:cNvPr id="160" name="Shape 160"/>
          <p:cNvSpPr txBox="1">
            <a:spLocks noGrp="1"/>
          </p:cNvSpPr>
          <p:nvPr>
            <p:ph type="body" idx="1"/>
          </p:nvPr>
        </p:nvSpPr>
        <p:spPr>
          <a:xfrm>
            <a:off x="468312" y="5013325"/>
            <a:ext cx="8229600" cy="15398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μικρό αυτοκινούμενο (αλλά και με δυνατότητα ρυμούλκησης από σιδηροδρομική μηχανή) υβριδικό όχημα (οδικού δρόμου  / σιδηροτροχιάς)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 διαθέτει ευέλικτο σύστημα με καλάθι ανύψωσης  4 Τn και σπαστό βραχίονα για τη  πρόσβαση του προσωπικού στις εργασίες συντήρησης της ηλεκτροκίνησης.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οικονομικότερη λύση για την κάλυψη των αναγκών συντήρησης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Κατάλληλο για μικρά τμήματα δικτύου, σιδηροδρομική  μεγ. ταχ. 10 χλμ/ώρα </a:t>
            </a:r>
          </a:p>
        </p:txBody>
      </p:sp>
      <p:pic>
        <p:nvPicPr>
          <p:cNvPr id="161" name="Shape 161"/>
          <p:cNvPicPr preferRelativeResize="0"/>
          <p:nvPr/>
        </p:nvPicPr>
        <p:blipFill rotWithShape="1">
          <a:blip r:embed="rId3">
            <a:alphaModFix/>
          </a:blip>
          <a:srcRect/>
          <a:stretch/>
        </p:blipFill>
        <p:spPr>
          <a:xfrm>
            <a:off x="468312" y="908050"/>
            <a:ext cx="8099425" cy="410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Όχημα συντήρησης εγκαταστάσεων ηλεκτροκίνησης Ρlatformbasket RR 14 EVO-2 </a:t>
            </a:r>
          </a:p>
        </p:txBody>
      </p:sp>
      <p:pic>
        <p:nvPicPr>
          <p:cNvPr id="167" name="Shape 167" descr="DSCN1656"/>
          <p:cNvPicPr preferRelativeResize="0">
            <a:picLocks noGrp="1"/>
          </p:cNvPicPr>
          <p:nvPr>
            <p:ph type="body" idx="1"/>
          </p:nvPr>
        </p:nvPicPr>
        <p:blipFill rotWithShape="1">
          <a:blip r:embed="rId3">
            <a:alphaModFix/>
          </a:blip>
          <a:srcRect/>
          <a:stretch/>
        </p:blipFill>
        <p:spPr>
          <a:xfrm>
            <a:off x="1992311" y="1600200"/>
            <a:ext cx="5157787" cy="4525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7778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 Φορητό όργανο μέτρησης στοιχείων γραμμής επαφής εξ’ αποστάσεως  - </a:t>
            </a:r>
            <a:br>
              <a:rPr lang="en-US" sz="1800" b="0" i="0" u="none" strike="noStrike" cap="none">
                <a:solidFill>
                  <a:schemeClr val="dk2"/>
                </a:solidFill>
                <a:latin typeface="Calibri"/>
                <a:ea typeface="Calibri"/>
                <a:cs typeface="Calibri"/>
                <a:sym typeface="Calibri"/>
              </a:rPr>
            </a:br>
            <a:r>
              <a:rPr lang="en-US" sz="1800" b="0" i="0" u="none" strike="noStrike" cap="none">
                <a:solidFill>
                  <a:schemeClr val="dk2"/>
                </a:solidFill>
                <a:latin typeface="Calibri"/>
                <a:ea typeface="Calibri"/>
                <a:cs typeface="Calibri"/>
                <a:sym typeface="Calibri"/>
              </a:rPr>
              <a:t>Dr. Wehrhahn OVH                                      1/2</a:t>
            </a:r>
          </a:p>
        </p:txBody>
      </p:sp>
      <p:sp>
        <p:nvSpPr>
          <p:cNvPr id="173" name="Shape 173"/>
          <p:cNvSpPr txBox="1">
            <a:spLocks noGrp="1"/>
          </p:cNvSpPr>
          <p:nvPr>
            <p:ph type="body" idx="1"/>
          </p:nvPr>
        </p:nvSpPr>
        <p:spPr>
          <a:xfrm>
            <a:off x="5795962" y="908050"/>
            <a:ext cx="3141662" cy="5834062"/>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Όργανο OVH – Τρόλεϊ (κυλιόμενο στις σιδηροτροχιές) με το οποίο μπορούν 1-2 τεχνικοί άμεσα πεζή να κάνουν έλεγχο και ηλεκτρονική καταγραφή της κατάστασης του αγωγού επαφής.</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Χρησιμοποιεί τεχνολογία υπερήχων για την ανίχνευση. </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Μπορεί να λειτουργήσει και υπό συνθήκες ομίχλης, ελαφριάς βροχής και νύχτας</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ελαφρύ (4 Kg), λειτουργεί με μπαταρία </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Η καταγραφή γίνεται χωρίς απουσία τάσης, από το έδαφος, τα αποτελέσματα (data) εξάγονται  άμεσα σε φορητό Η/Υ</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το σύστημα είναι χαμηλότερου κόστους (50-75 χλδ) και είναι κατάλληλο για έλεγχο μικρών τμημάτων γραμμής. </a:t>
            </a:r>
          </a:p>
          <a:p>
            <a:pPr marL="342900" marR="0" lvl="0" indent="-342900" algn="just" rtl="0">
              <a:lnSpc>
                <a:spcPct val="10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προσαρμόζεται / μοντάρεται πάνω σε δραιζίνα, μηχανή ή άλλο σιδηροδρομικό όχημα για την καταγραφή σε μεγαλύτερα τμήματα δικτύου.</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174" name="Shape 174"/>
          <p:cNvPicPr preferRelativeResize="0"/>
          <p:nvPr/>
        </p:nvPicPr>
        <p:blipFill rotWithShape="1">
          <a:blip r:embed="rId3">
            <a:alphaModFix/>
          </a:blip>
          <a:srcRect/>
          <a:stretch/>
        </p:blipFill>
        <p:spPr>
          <a:xfrm>
            <a:off x="179386" y="1125537"/>
            <a:ext cx="5472111" cy="54721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7778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 Φορητό όργανο μέτρησης στοιχείων γραμμής επαφής εξ’ αποστάσεως  - </a:t>
            </a:r>
            <a:br>
              <a:rPr lang="en-US" sz="1800" b="0" i="0" u="none" strike="noStrike" cap="none">
                <a:solidFill>
                  <a:schemeClr val="dk2"/>
                </a:solidFill>
                <a:latin typeface="Calibri"/>
                <a:ea typeface="Calibri"/>
                <a:cs typeface="Calibri"/>
                <a:sym typeface="Calibri"/>
              </a:rPr>
            </a:br>
            <a:r>
              <a:rPr lang="en-US" sz="1800" b="0" i="0" u="none" strike="noStrike" cap="none">
                <a:solidFill>
                  <a:schemeClr val="dk2"/>
                </a:solidFill>
                <a:latin typeface="Calibri"/>
                <a:ea typeface="Calibri"/>
                <a:cs typeface="Calibri"/>
                <a:sym typeface="Calibri"/>
              </a:rPr>
              <a:t>Dr. Wehrhahn OVH                                      2/2</a:t>
            </a:r>
          </a:p>
        </p:txBody>
      </p:sp>
      <p:pic>
        <p:nvPicPr>
          <p:cNvPr id="180" name="Shape 180"/>
          <p:cNvPicPr preferRelativeResize="0">
            <a:picLocks noGrp="1"/>
          </p:cNvPicPr>
          <p:nvPr>
            <p:ph type="body" idx="1"/>
          </p:nvPr>
        </p:nvPicPr>
        <p:blipFill rotWithShape="1">
          <a:blip r:embed="rId3">
            <a:alphaModFix/>
          </a:blip>
          <a:srcRect/>
          <a:stretch/>
        </p:blipFill>
        <p:spPr>
          <a:xfrm>
            <a:off x="900112" y="1412875"/>
            <a:ext cx="7127875" cy="47418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7778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600" b="0" i="0" u="none" strike="noStrike" cap="none">
                <a:solidFill>
                  <a:schemeClr val="dk2"/>
                </a:solidFill>
                <a:latin typeface="Calibri"/>
                <a:ea typeface="Calibri"/>
                <a:cs typeface="Calibri"/>
                <a:sym typeface="Calibri"/>
              </a:rPr>
              <a:t>Σταθερό σύστημα τρισδιάστατης απεικόνισης και ελέγχου των παντογράφων των διερχόμενων ηλεκτροκίνητων συρμών  / Camlin Rail (Pantobot 3D)                              1/3</a:t>
            </a:r>
          </a:p>
        </p:txBody>
      </p:sp>
      <p:sp>
        <p:nvSpPr>
          <p:cNvPr id="186" name="Shape 186"/>
          <p:cNvSpPr txBox="1">
            <a:spLocks noGrp="1"/>
          </p:cNvSpPr>
          <p:nvPr>
            <p:ph type="body" idx="1"/>
          </p:nvPr>
        </p:nvSpPr>
        <p:spPr>
          <a:xfrm>
            <a:off x="323850" y="2060575"/>
            <a:ext cx="8351836" cy="439261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None/>
            </a:pPr>
            <a:endParaRPr sz="3200">
              <a:solidFill>
                <a:schemeClr val="dk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212725" y="1196975"/>
            <a:ext cx="8461375" cy="540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922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Σταθερό σύστημα τρισδιάστατης απεικόνισης και ελέγχου των παντογράφων των διερχόμενων ηλεκτροκίνητων συρμών  / Camlin Rail (Pantobot 3D)              2/3</a:t>
            </a:r>
          </a:p>
        </p:txBody>
      </p:sp>
      <p:sp>
        <p:nvSpPr>
          <p:cNvPr id="193" name="Shape 19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κάθε φορά που περνά ηλεκτροκίνητο τραίνο,  ενεργοποιείται η λειτουργία διπλών καμερών ακριβείας που καταγράφουν σε πραγματικό χρόνο τις παραμέτρους ελέγχου και το επίπεδο φθοράς των γεωμετρικών στοιχείων του παντογράφου, εντοπίζουν πιθανά σφάλματα και αστοχίες, όπως διάρρηξη της ταινίας  επαφής του παντογράφου και επικοινωνούν τα δεδομένα άμεσα στην βάση ελέγχου του συστήματος (που για τον ΟΣΕ π.χ. μπορεί να είναι το ΚΕΚ-ΣΚΑ). </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το σύστημα αναγνωρίζει αυτόματα τον τύπο του παντογράφου</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Αναλύει και στις 3 διαστάσεις τον βαθμό φθοράς, «φαγώματος» και διάρρηξης του υλικού με ακρίβεια χιλιοστού</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Γεωμετρικός έλεγχος ευθυγράμμισης ταινίας επαφής  και παντογράφου</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Τοποθέτηση του συστήματος παρατρόχια σε στρατηγικά σημεία των ηλεκτροκινούμενων τμημάτων μπορεί να καλύψει πλήρως τις ανάγκες του δικού μας σιδηροδρομικού δικτύου (π.χ. για το δίκτυο ΟΣΕ μέγιστο σε  10 σημεία), </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Δεν απαιτείται επιπλέον προσωπικό για την λειτουργία του συστήματος, αρκεί ο ρυθμιστής κυκλοφορίας ή έλξης που βρίσκεται σε υπηρεσία. </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Ανιχνεύει καταστροφή ή απουσία άκρων παντογράφου (horns)</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Μετρά το βαθμό ανόρθωσης της γραμμής επαφής κατά την διέλευση παντογράφου</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Ειδοποιεί τον Διαχειριστή Υποδομής εάν ένας παντογράφος κινείται εκτός των επιτρεπτών ορίων λειτουργίας </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προλαμβάνονται ζημίες στην γραμμή επαφής εξαιτίας προβλημάτων στους παντογράφους του διερχόμενου τροχαίου υλικού.  </a:t>
            </a:r>
          </a:p>
          <a:p>
            <a:pPr marL="342900" marR="0" lvl="0" indent="-342900" algn="l" rtl="0">
              <a:lnSpc>
                <a:spcPct val="80000"/>
              </a:lnSpc>
              <a:spcBef>
                <a:spcPts val="280"/>
              </a:spcBef>
              <a:spcAft>
                <a:spcPts val="0"/>
              </a:spcAft>
              <a:buClr>
                <a:srgbClr val="002060"/>
              </a:buClr>
              <a:buSzPct val="100000"/>
              <a:buFont typeface="Calibri"/>
              <a:buChar char="•"/>
            </a:pPr>
            <a:r>
              <a:rPr lang="en-US" sz="1400" b="0" i="0" u="none">
                <a:solidFill>
                  <a:srgbClr val="002060"/>
                </a:solidFill>
                <a:latin typeface="Calibri"/>
                <a:ea typeface="Calibri"/>
                <a:cs typeface="Calibri"/>
                <a:sym typeface="Calibri"/>
              </a:rPr>
              <a:t>Προλαμβάνονται μεγάλες καθυστερήσεις / αποσυντονισμός του πλέγματος δρομολογίων. </a:t>
            </a:r>
          </a:p>
          <a:p>
            <a:pPr marL="342900" marR="0" lvl="0" indent="-342900" algn="l" rtl="0">
              <a:spcBef>
                <a:spcPts val="280"/>
              </a:spcBef>
              <a:spcAft>
                <a:spcPts val="0"/>
              </a:spcAft>
              <a:buClr>
                <a:schemeClr val="dk1"/>
              </a:buClr>
              <a:buSzPct val="100000"/>
              <a:buFont typeface="Calibri"/>
              <a:buNone/>
            </a:pPr>
            <a:endParaRPr sz="1400" b="0" i="0" u="none">
              <a:solidFill>
                <a:srgbClr val="00206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7778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Σταθερό σύστημα τρισδιάστατης απεικόνισης και ελέγχου των παντογράφων των διερχόμενων ηλεκτροκίνητων συρμών  / Camlin Rail (Pantobot 3D)              3/3</a:t>
            </a:r>
          </a:p>
        </p:txBody>
      </p:sp>
      <p:pic>
        <p:nvPicPr>
          <p:cNvPr id="199" name="Shape 199"/>
          <p:cNvPicPr preferRelativeResize="0">
            <a:picLocks noGrp="1"/>
          </p:cNvPicPr>
          <p:nvPr>
            <p:ph type="body" idx="1"/>
          </p:nvPr>
        </p:nvPicPr>
        <p:blipFill rotWithShape="1">
          <a:blip r:embed="rId3">
            <a:alphaModFix/>
          </a:blip>
          <a:srcRect/>
          <a:stretch/>
        </p:blipFill>
        <p:spPr>
          <a:xfrm>
            <a:off x="468312" y="1125537"/>
            <a:ext cx="8280399" cy="5543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9937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Αυτόματη συσκευή τάνυσης γραμμής επαφής - Galland</a:t>
            </a:r>
          </a:p>
        </p:txBody>
      </p:sp>
      <p:sp>
        <p:nvSpPr>
          <p:cNvPr id="205" name="Shape 205"/>
          <p:cNvSpPr txBox="1">
            <a:spLocks noGrp="1"/>
          </p:cNvSpPr>
          <p:nvPr>
            <p:ph type="body" idx="1"/>
          </p:nvPr>
        </p:nvSpPr>
        <p:spPr>
          <a:xfrm>
            <a:off x="395287" y="5949950"/>
            <a:ext cx="8229600" cy="460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a:solidFill>
                  <a:schemeClr val="dk1"/>
                </a:solidFill>
                <a:latin typeface="Calibri"/>
                <a:ea typeface="Calibri"/>
                <a:cs typeface="Calibri"/>
                <a:sym typeface="Calibri"/>
              </a:rPr>
              <a:t>Συσκευή τάνυσηςαερίου, χωρίς αντίβαρα </a:t>
            </a:r>
          </a:p>
        </p:txBody>
      </p:sp>
      <p:pic>
        <p:nvPicPr>
          <p:cNvPr id="206" name="Shape 206"/>
          <p:cNvPicPr preferRelativeResize="0"/>
          <p:nvPr/>
        </p:nvPicPr>
        <p:blipFill rotWithShape="1">
          <a:blip r:embed="rId3">
            <a:alphaModFix/>
          </a:blip>
          <a:srcRect/>
          <a:stretch/>
        </p:blipFill>
        <p:spPr>
          <a:xfrm>
            <a:off x="395287" y="1160462"/>
            <a:ext cx="8243886" cy="47164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561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Αυτόματη συσκευή τάνυσης γραμμής επαφής - Galland</a:t>
            </a:r>
          </a:p>
        </p:txBody>
      </p:sp>
      <p:pic>
        <p:nvPicPr>
          <p:cNvPr id="212" name="Shape 212"/>
          <p:cNvPicPr preferRelativeResize="0">
            <a:picLocks noGrp="1"/>
          </p:cNvPicPr>
          <p:nvPr>
            <p:ph type="body" idx="1"/>
          </p:nvPr>
        </p:nvPicPr>
        <p:blipFill rotWithShape="1">
          <a:blip r:embed="rId3">
            <a:alphaModFix/>
          </a:blip>
          <a:srcRect/>
          <a:stretch/>
        </p:blipFill>
        <p:spPr>
          <a:xfrm>
            <a:off x="395287" y="1125537"/>
            <a:ext cx="8374061" cy="53990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107950" y="115886"/>
            <a:ext cx="8891587" cy="6553200"/>
          </a:xfrm>
          <a:prstGeom prst="rect">
            <a:avLst/>
          </a:prstGeom>
          <a:noFill/>
          <a:ln>
            <a:noFill/>
          </a:ln>
        </p:spPr>
      </p:pic>
      <p:sp>
        <p:nvSpPr>
          <p:cNvPr id="98" name="Shape 98"/>
          <p:cNvSpPr txBox="1">
            <a:spLocks noGrp="1"/>
          </p:cNvSpPr>
          <p:nvPr>
            <p:ph type="body" idx="1"/>
          </p:nvPr>
        </p:nvSpPr>
        <p:spPr>
          <a:xfrm>
            <a:off x="539750" y="2133600"/>
            <a:ext cx="8229600" cy="4140199"/>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Σιδηροδρομικά Οχήματα Συντήρησης Ηλεκτροκίνησης και Υποδομής</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Συστήματα ελέγχου και καταγραφής γεωμετρικών στοιχείων γραμμής επαφής</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Σταθερό σύστημα ελέγχου διερχόμενων παντογράφων Pantobot</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Συσκευές τάνυσης / Εξοπλισμός γραμμής επαφής</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Αυτόματο σύστημα επιτήρησης ΑΣΙΔ</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Εξοπλισμός ασφάλειας εργασίας</a:t>
            </a:r>
          </a:p>
          <a:p>
            <a:pPr marL="609600" marR="0" lvl="0" indent="-609600" algn="l" rtl="0">
              <a:lnSpc>
                <a:spcPct val="80000"/>
              </a:lnSpc>
              <a:spcBef>
                <a:spcPts val="480"/>
              </a:spcBef>
              <a:spcAft>
                <a:spcPts val="0"/>
              </a:spcAft>
              <a:buClr>
                <a:srgbClr val="FFFF00"/>
              </a:buClr>
              <a:buSzPct val="100000"/>
              <a:buFont typeface="Calibri"/>
              <a:buAutoNum type="arabicPeriod"/>
            </a:pPr>
            <a:r>
              <a:rPr lang="en-US" sz="2400" b="0" i="1" u="none" strike="noStrike" cap="none">
                <a:solidFill>
                  <a:srgbClr val="FFFF00"/>
                </a:solidFill>
                <a:latin typeface="Calibri"/>
                <a:ea typeface="Calibri"/>
                <a:cs typeface="Calibri"/>
                <a:sym typeface="Calibri"/>
              </a:rPr>
              <a:t>Τροχαίο Υλικό</a:t>
            </a:r>
          </a:p>
          <a:p>
            <a:pPr marL="609600" marR="0" lvl="0" indent="-609600" algn="l" rtl="0">
              <a:lnSpc>
                <a:spcPct val="80000"/>
              </a:lnSpc>
              <a:spcBef>
                <a:spcPts val="360"/>
              </a:spcBef>
              <a:spcAft>
                <a:spcPts val="0"/>
              </a:spcAft>
              <a:buClr>
                <a:schemeClr val="dk1"/>
              </a:buClr>
              <a:buSzPct val="100000"/>
              <a:buFont typeface="Calibri"/>
              <a:buNone/>
            </a:pPr>
            <a:endParaRPr sz="1800" b="0" i="0" u="none" strike="noStrike" cap="none">
              <a:solidFill>
                <a:schemeClr val="dk1"/>
              </a:solidFill>
              <a:latin typeface="Calibri"/>
              <a:ea typeface="Calibri"/>
              <a:cs typeface="Calibri"/>
              <a:sym typeface="Calibri"/>
            </a:endParaRPr>
          </a:p>
          <a:p>
            <a:pPr marL="609600" marR="0" lvl="0" indent="-609600" algn="l" rtl="0">
              <a:lnSpc>
                <a:spcPct val="80000"/>
              </a:lnSpc>
              <a:spcBef>
                <a:spcPts val="360"/>
              </a:spcBef>
              <a:spcAft>
                <a:spcPts val="0"/>
              </a:spcAft>
              <a:buClr>
                <a:schemeClr val="dk1"/>
              </a:buClr>
              <a:buSzPct val="1000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360"/>
              </a:spcBef>
              <a:spcAft>
                <a:spcPts val="0"/>
              </a:spcAft>
              <a:buClr>
                <a:schemeClr val="dk1"/>
              </a:buClr>
              <a:buSzPct val="100000"/>
              <a:buFont typeface="Calibri"/>
              <a:buNone/>
            </a:pPr>
            <a:endParaRPr sz="1800" b="0" i="0" u="none">
              <a:solidFill>
                <a:schemeClr val="dk1"/>
              </a:solidFill>
              <a:latin typeface="Calibri"/>
              <a:ea typeface="Calibri"/>
              <a:cs typeface="Calibri"/>
              <a:sym typeface="Calibri"/>
            </a:endParaRPr>
          </a:p>
        </p:txBody>
      </p:sp>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b="0" i="0" u="none" strike="noStrike" cap="none">
                <a:solidFill>
                  <a:srgbClr val="FF0000"/>
                </a:solidFill>
                <a:latin typeface="Calibri"/>
                <a:ea typeface="Calibri"/>
                <a:cs typeface="Calibri"/>
                <a:sym typeface="Calibri"/>
              </a:rPr>
              <a:t>Περιεχόμενα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454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Αυτόματη συσκευή τάνυσης γραμμής επαφής – με ελατήρια</a:t>
            </a:r>
          </a:p>
        </p:txBody>
      </p:sp>
      <p:pic>
        <p:nvPicPr>
          <p:cNvPr id="218" name="Shape 218"/>
          <p:cNvPicPr preferRelativeResize="0">
            <a:picLocks noGrp="1"/>
          </p:cNvPicPr>
          <p:nvPr>
            <p:ph type="body" idx="1"/>
          </p:nvPr>
        </p:nvPicPr>
        <p:blipFill rotWithShape="1">
          <a:blip r:embed="rId3">
            <a:alphaModFix/>
          </a:blip>
          <a:srcRect/>
          <a:stretch/>
        </p:blipFill>
        <p:spPr>
          <a:xfrm>
            <a:off x="923925" y="674687"/>
            <a:ext cx="7296149" cy="5886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47662" y="134936"/>
            <a:ext cx="8229600" cy="431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Κονσόλα με απωθητική ακίδα (πτηνών κλπ)</a:t>
            </a:r>
          </a:p>
        </p:txBody>
      </p:sp>
      <p:pic>
        <p:nvPicPr>
          <p:cNvPr id="224" name="Shape 224"/>
          <p:cNvPicPr preferRelativeResize="0">
            <a:picLocks noGrp="1"/>
          </p:cNvPicPr>
          <p:nvPr>
            <p:ph type="body" idx="1"/>
          </p:nvPr>
        </p:nvPicPr>
        <p:blipFill rotWithShape="1">
          <a:blip r:embed="rId3">
            <a:alphaModFix/>
          </a:blip>
          <a:srcRect/>
          <a:stretch/>
        </p:blipFill>
        <p:spPr>
          <a:xfrm>
            <a:off x="923925" y="674687"/>
            <a:ext cx="7488236" cy="5724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6334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Σύστημα επιτήρησης ΑΣΙΔ  Selectra Vision LXS 3D</a:t>
            </a:r>
          </a:p>
        </p:txBody>
      </p:sp>
      <p:sp>
        <p:nvSpPr>
          <p:cNvPr id="230" name="Shape 230"/>
          <p:cNvSpPr txBox="1">
            <a:spLocks noGrp="1"/>
          </p:cNvSpPr>
          <p:nvPr>
            <p:ph type="body" idx="1"/>
          </p:nvPr>
        </p:nvSpPr>
        <p:spPr>
          <a:xfrm>
            <a:off x="534987" y="5373687"/>
            <a:ext cx="8229600" cy="12525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Λειτουργεί με δέσμη Laser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Ανιχνεύει αντικείμενα και εμπόδια στην ζώνη της σιδηροδρομικής γραμμής  για πρόληψη ατυχήματος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Όταν ανιχνεύσει εμπόδιο στέλνει σήμα στο επερχόμενο τραίνο για την αποτροπή ατυχήματος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Δυνατότητα αποστολής εικόνας της διάβασης στον θάλαμο μηχανοδήγησης  (οθόνη)  </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231" name="Shape 231"/>
          <p:cNvPicPr preferRelativeResize="0"/>
          <p:nvPr/>
        </p:nvPicPr>
        <p:blipFill rotWithShape="1">
          <a:blip r:embed="rId3">
            <a:alphaModFix/>
          </a:blip>
          <a:srcRect/>
          <a:stretch/>
        </p:blipFill>
        <p:spPr>
          <a:xfrm>
            <a:off x="339725" y="1125537"/>
            <a:ext cx="8424862" cy="3959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7064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Μονωμένη Κλίμακα ελέγχου και συντήρησης γραμμής επαφής Gateway DBL 2.0</a:t>
            </a:r>
          </a:p>
        </p:txBody>
      </p:sp>
      <p:sp>
        <p:nvSpPr>
          <p:cNvPr id="237" name="Shape 237"/>
          <p:cNvSpPr txBox="1">
            <a:spLocks noGrp="1"/>
          </p:cNvSpPr>
          <p:nvPr>
            <p:ph type="body" idx="1"/>
          </p:nvPr>
        </p:nvSpPr>
        <p:spPr>
          <a:xfrm>
            <a:off x="6156325" y="2060575"/>
            <a:ext cx="2736850" cy="22320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Μικρού βάρους, μονωμένη, δοκιμασμένη μέχρι 30,000 V</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Κυλιόμενη, με τροχούς διαμέτρου 200 mm</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Συναρμολογούμενη σε μικρό χρόνο</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Εύρος εργασίας 470 -825 mm</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Κανονικής Γραμμής</a:t>
            </a:r>
          </a:p>
        </p:txBody>
      </p:sp>
      <p:pic>
        <p:nvPicPr>
          <p:cNvPr id="238" name="Shape 238"/>
          <p:cNvPicPr preferRelativeResize="0"/>
          <p:nvPr/>
        </p:nvPicPr>
        <p:blipFill rotWithShape="1">
          <a:blip r:embed="rId3">
            <a:alphaModFix/>
          </a:blip>
          <a:srcRect/>
          <a:stretch/>
        </p:blipFill>
        <p:spPr>
          <a:xfrm>
            <a:off x="495300" y="981075"/>
            <a:ext cx="5567361" cy="54721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149225"/>
            <a:ext cx="8229600" cy="7191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Σιδηροδρομικό τρυπάνι Robel drilling machine</a:t>
            </a:r>
          </a:p>
        </p:txBody>
      </p:sp>
      <p:sp>
        <p:nvSpPr>
          <p:cNvPr id="244" name="Shape 244"/>
          <p:cNvSpPr txBox="1">
            <a:spLocks noGrp="1"/>
          </p:cNvSpPr>
          <p:nvPr>
            <p:ph type="body" idx="1"/>
          </p:nvPr>
        </p:nvSpPr>
        <p:spPr>
          <a:xfrm>
            <a:off x="457200" y="5516562"/>
            <a:ext cx="8229600" cy="1181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Προσαρμόζεται στην σιδηροτροχιά – αυτόματη διάτρηση ακριβείας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Πετρελαιοκίνητη ή ηλεκτροκίνητη έκδοση, iσχύος 3.6 KW στις 3000 rpm/ 2.7 KW 2750 rpm αντίστοιχα για διάτρηση ράγας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Μέγιστη διάμετρος διάτρησης 40mm </a:t>
            </a:r>
          </a:p>
        </p:txBody>
      </p:sp>
      <p:pic>
        <p:nvPicPr>
          <p:cNvPr id="245" name="Shape 245"/>
          <p:cNvPicPr preferRelativeResize="0"/>
          <p:nvPr/>
        </p:nvPicPr>
        <p:blipFill rotWithShape="1">
          <a:blip r:embed="rId3">
            <a:alphaModFix/>
          </a:blip>
          <a:srcRect/>
          <a:stretch/>
        </p:blipFill>
        <p:spPr>
          <a:xfrm>
            <a:off x="611187" y="836612"/>
            <a:ext cx="7921624" cy="46085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561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Συσκευή τοποθέτησης συνδέσμου αγωγού επαφής - Cembre</a:t>
            </a:r>
          </a:p>
        </p:txBody>
      </p:sp>
      <p:pic>
        <p:nvPicPr>
          <p:cNvPr id="251" name="Shape 251"/>
          <p:cNvPicPr preferRelativeResize="0">
            <a:picLocks noGrp="1"/>
          </p:cNvPicPr>
          <p:nvPr>
            <p:ph type="body" idx="1"/>
          </p:nvPr>
        </p:nvPicPr>
        <p:blipFill rotWithShape="1">
          <a:blip r:embed="rId3">
            <a:alphaModFix/>
          </a:blip>
          <a:srcRect t="-973" b="-972"/>
          <a:stretch/>
        </p:blipFill>
        <p:spPr>
          <a:xfrm>
            <a:off x="395287" y="908050"/>
            <a:ext cx="8280399" cy="5689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68312" y="188911"/>
            <a:ext cx="8229600" cy="647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Συσκευή ευθυγράμμισης αγωγού επαφής - Cembre</a:t>
            </a:r>
          </a:p>
        </p:txBody>
      </p:sp>
      <p:pic>
        <p:nvPicPr>
          <p:cNvPr id="257" name="Shape 257"/>
          <p:cNvPicPr preferRelativeResize="0">
            <a:picLocks noGrp="1"/>
          </p:cNvPicPr>
          <p:nvPr>
            <p:ph type="body" idx="1"/>
          </p:nvPr>
        </p:nvPicPr>
        <p:blipFill rotWithShape="1">
          <a:blip r:embed="rId3">
            <a:alphaModFix/>
          </a:blip>
          <a:srcRect/>
          <a:stretch/>
        </p:blipFill>
        <p:spPr>
          <a:xfrm>
            <a:off x="179386" y="765175"/>
            <a:ext cx="8785225" cy="58213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561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Υδραυλικός κόφτης αγωγών - Cembre</a:t>
            </a:r>
          </a:p>
        </p:txBody>
      </p:sp>
      <p:pic>
        <p:nvPicPr>
          <p:cNvPr id="263" name="Shape 263"/>
          <p:cNvPicPr preferRelativeResize="0">
            <a:picLocks noGrp="1"/>
          </p:cNvPicPr>
          <p:nvPr>
            <p:ph type="body" idx="1"/>
          </p:nvPr>
        </p:nvPicPr>
        <p:blipFill rotWithShape="1">
          <a:blip r:embed="rId3">
            <a:alphaModFix/>
          </a:blip>
          <a:srcRect/>
          <a:stretch/>
        </p:blipFill>
        <p:spPr>
          <a:xfrm>
            <a:off x="395287" y="836612"/>
            <a:ext cx="8353425" cy="57610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4905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400" b="0" i="0" u="none" strike="noStrike" cap="none">
                <a:solidFill>
                  <a:schemeClr val="dk2"/>
                </a:solidFill>
                <a:latin typeface="Calibri"/>
                <a:ea typeface="Calibri"/>
                <a:cs typeface="Calibri"/>
                <a:sym typeface="Calibri"/>
              </a:rPr>
              <a:t>Υδραυλική πρέσσα συνδέσμου αγωγών - Cembre</a:t>
            </a:r>
          </a:p>
        </p:txBody>
      </p:sp>
      <p:pic>
        <p:nvPicPr>
          <p:cNvPr id="269" name="Shape 269"/>
          <p:cNvPicPr preferRelativeResize="0">
            <a:picLocks noGrp="1"/>
          </p:cNvPicPr>
          <p:nvPr>
            <p:ph type="body" idx="1"/>
          </p:nvPr>
        </p:nvPicPr>
        <p:blipFill rotWithShape="1">
          <a:blip r:embed="rId3">
            <a:alphaModFix/>
          </a:blip>
          <a:srcRect/>
          <a:stretch/>
        </p:blipFill>
        <p:spPr>
          <a:xfrm>
            <a:off x="395287" y="836612"/>
            <a:ext cx="8353425" cy="57610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4905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Συσκευή Φωτισμού Χώρου Νυκτός  SOLARIS ( σειρές solo, duo, pro, lite)</a:t>
            </a:r>
          </a:p>
        </p:txBody>
      </p:sp>
      <p:sp>
        <p:nvSpPr>
          <p:cNvPr id="275" name="Shape 275"/>
          <p:cNvSpPr txBox="1">
            <a:spLocks noGrp="1"/>
          </p:cNvSpPr>
          <p:nvPr>
            <p:ph type="body" idx="1"/>
          </p:nvPr>
        </p:nvSpPr>
        <p:spPr>
          <a:xfrm>
            <a:off x="5795962" y="1268412"/>
            <a:ext cx="3097211" cy="46815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Λειτουργεί με επαναφορτιζόμενη μπαταρία Li-Ion</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Ελαφριά, φορητή συσκευή (1.5 έως 19.3 Kg)</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Μέγιστη ισχύς φωτισμού 16000 lumen ανά προβολέα (32000 lumen στην έκδοση duo), λειτουργία με ρυθμιζόμενη ισχύ φωτισμού,   οικονομική λειτουργία eco με ισχύ 2000 lumen).</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Διάρκεια λειτουργίας: από 4 ώρες στην μέγιστη ισχύ φωτισμού έως 16 ώρες στην λειτουργία eco</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δεν χρειάζεται γεννήτρια</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Δεν υπάρχουν καλώδια τροφοδοσίας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Αθόρυβη, δεν εκλύει θερμότητα</a:t>
            </a:r>
          </a:p>
        </p:txBody>
      </p:sp>
      <p:pic>
        <p:nvPicPr>
          <p:cNvPr id="276" name="Shape 276"/>
          <p:cNvPicPr preferRelativeResize="0"/>
          <p:nvPr/>
        </p:nvPicPr>
        <p:blipFill rotWithShape="1">
          <a:blip r:embed="rId3">
            <a:alphaModFix/>
          </a:blip>
          <a:srcRect/>
          <a:stretch/>
        </p:blipFill>
        <p:spPr>
          <a:xfrm>
            <a:off x="323850" y="836612"/>
            <a:ext cx="5327649" cy="57610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250825" y="188911"/>
            <a:ext cx="8642349" cy="6553200"/>
          </a:xfrm>
          <a:prstGeom prst="rect">
            <a:avLst/>
          </a:prstGeom>
          <a:noFill/>
          <a:ln>
            <a:noFill/>
          </a:ln>
        </p:spPr>
      </p:pic>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4000" b="0" i="0" u="none" strike="noStrike" cap="none">
                <a:solidFill>
                  <a:srgbClr val="FF0000"/>
                </a:solidFill>
                <a:latin typeface="Calibri"/>
                <a:ea typeface="Calibri"/>
                <a:cs typeface="Calibri"/>
                <a:sym typeface="Calibri"/>
              </a:rPr>
              <a:t>INNOTRANS 2016, </a:t>
            </a:r>
            <a:br>
              <a:rPr lang="en-US" sz="4000" b="0" i="0" u="none" strike="noStrike" cap="none">
                <a:solidFill>
                  <a:srgbClr val="FF0000"/>
                </a:solidFill>
                <a:latin typeface="Calibri"/>
                <a:ea typeface="Calibri"/>
                <a:cs typeface="Calibri"/>
                <a:sym typeface="Calibri"/>
              </a:rPr>
            </a:br>
            <a:r>
              <a:rPr lang="en-US" sz="4000" b="0" i="0" u="none" strike="noStrike" cap="none">
                <a:solidFill>
                  <a:srgbClr val="FF0000"/>
                </a:solidFill>
                <a:latin typeface="Calibri"/>
                <a:ea typeface="Calibri"/>
                <a:cs typeface="Calibri"/>
                <a:sym typeface="Calibri"/>
              </a:rPr>
              <a:t>Berlin 20-23 Sept.</a:t>
            </a:r>
          </a:p>
        </p:txBody>
      </p:sp>
      <p:sp>
        <p:nvSpPr>
          <p:cNvPr id="106" name="Shape 106"/>
          <p:cNvSpPr txBox="1">
            <a:spLocks noGrp="1"/>
          </p:cNvSpPr>
          <p:nvPr>
            <p:ph type="body" idx="1"/>
          </p:nvPr>
        </p:nvSpPr>
        <p:spPr>
          <a:xfrm>
            <a:off x="2771775" y="1412875"/>
            <a:ext cx="5832474" cy="29082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00"/>
              </a:buClr>
              <a:buSzPct val="100000"/>
              <a:buFont typeface="Calibri"/>
              <a:buChar char="•"/>
            </a:pPr>
            <a:r>
              <a:rPr lang="en-US" sz="3200" b="0" i="0" u="none">
                <a:solidFill>
                  <a:srgbClr val="FFFF00"/>
                </a:solidFill>
                <a:latin typeface="Calibri"/>
                <a:ea typeface="Calibri"/>
                <a:cs typeface="Calibri"/>
                <a:sym typeface="Calibri"/>
              </a:rPr>
              <a:t>Δανιάς Γιώργος</a:t>
            </a:r>
          </a:p>
          <a:p>
            <a:pPr marL="342900" marR="0" lvl="0" indent="-342900" algn="l" rtl="0">
              <a:lnSpc>
                <a:spcPct val="100000"/>
              </a:lnSpc>
              <a:spcBef>
                <a:spcPts val="640"/>
              </a:spcBef>
              <a:spcAft>
                <a:spcPts val="0"/>
              </a:spcAft>
              <a:buClr>
                <a:srgbClr val="FFFF00"/>
              </a:buClr>
              <a:buSzPct val="100000"/>
              <a:buFont typeface="Calibri"/>
              <a:buChar char="•"/>
            </a:pPr>
            <a:r>
              <a:rPr lang="en-US" sz="3200" b="0" i="0" u="none">
                <a:solidFill>
                  <a:srgbClr val="FFFF00"/>
                </a:solidFill>
                <a:latin typeface="Calibri"/>
                <a:ea typeface="Calibri"/>
                <a:cs typeface="Calibri"/>
                <a:sym typeface="Calibri"/>
              </a:rPr>
              <a:t>Ευαγγελάτος Κών/νος</a:t>
            </a:r>
          </a:p>
          <a:p>
            <a:pPr marL="342900" marR="0" lvl="0" indent="-342900" algn="l" rtl="0">
              <a:lnSpc>
                <a:spcPct val="100000"/>
              </a:lnSpc>
              <a:spcBef>
                <a:spcPts val="640"/>
              </a:spcBef>
              <a:spcAft>
                <a:spcPts val="0"/>
              </a:spcAft>
              <a:buClr>
                <a:srgbClr val="FFFF00"/>
              </a:buClr>
              <a:buSzPct val="100000"/>
              <a:buFont typeface="Calibri"/>
              <a:buChar char="•"/>
            </a:pPr>
            <a:r>
              <a:rPr lang="en-US" sz="3200" b="0" i="0" u="none">
                <a:solidFill>
                  <a:srgbClr val="FFFF00"/>
                </a:solidFill>
                <a:latin typeface="Calibri"/>
                <a:ea typeface="Calibri"/>
                <a:cs typeface="Calibri"/>
                <a:sym typeface="Calibri"/>
              </a:rPr>
              <a:t>Κόνδυλας Νίκος</a:t>
            </a:r>
          </a:p>
          <a:p>
            <a:pPr marL="342900" marR="0" lvl="0" indent="-342900" algn="l" rtl="0">
              <a:lnSpc>
                <a:spcPct val="100000"/>
              </a:lnSpc>
              <a:spcBef>
                <a:spcPts val="640"/>
              </a:spcBef>
              <a:spcAft>
                <a:spcPts val="0"/>
              </a:spcAft>
              <a:buClr>
                <a:srgbClr val="FFFF00"/>
              </a:buClr>
              <a:buSzPct val="100000"/>
              <a:buFont typeface="Calibri"/>
              <a:buChar char="•"/>
            </a:pPr>
            <a:r>
              <a:rPr lang="en-US" sz="3200" b="0" i="0" u="none">
                <a:solidFill>
                  <a:srgbClr val="FFFF00"/>
                </a:solidFill>
                <a:latin typeface="Calibri"/>
                <a:ea typeface="Calibri"/>
                <a:cs typeface="Calibri"/>
                <a:sym typeface="Calibri"/>
              </a:rPr>
              <a:t>Στεφανίδης Χαράλαμπος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41751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Ενδεικτικό θέσης ακοντίου /οριοθέτηση ζώνης εργασίας συντήρησης ηλεκτροκίνησης 4NRJ – LECBV2</a:t>
            </a:r>
          </a:p>
        </p:txBody>
      </p:sp>
      <p:sp>
        <p:nvSpPr>
          <p:cNvPr id="282" name="Shape 282"/>
          <p:cNvSpPr txBox="1">
            <a:spLocks noGrp="1"/>
          </p:cNvSpPr>
          <p:nvPr>
            <p:ph type="body" idx="1"/>
          </p:nvPr>
        </p:nvSpPr>
        <p:spPr>
          <a:xfrm>
            <a:off x="6543675" y="885825"/>
            <a:ext cx="2397125" cy="56165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Αδιάβροχη και ανθεκτική στην καταπόνηση ενδεικτική λυχνία</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Λειτουργεί με επαναφορτιζόμενη μπαταρία Li-Ion, διάρκειας λειτουργίας 25 ώρες</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Η συσκευή περιλαμβάνει φορτιστή μπαταρίας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Προσαρμόζεται στο ακόντιο του βραχυκυκλωτή</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Χρησιμοποιείται για οριοθέτηση της θέσης ακοντίου και της ζώνης εργασίας για νυχτερινές εργασίες συντήρησης της γραμμής επαφής</a:t>
            </a:r>
          </a:p>
        </p:txBody>
      </p:sp>
      <p:pic>
        <p:nvPicPr>
          <p:cNvPr id="283" name="Shape 283"/>
          <p:cNvPicPr preferRelativeResize="0"/>
          <p:nvPr/>
        </p:nvPicPr>
        <p:blipFill rotWithShape="1">
          <a:blip r:embed="rId3">
            <a:alphaModFix/>
          </a:blip>
          <a:srcRect/>
          <a:stretch/>
        </p:blipFill>
        <p:spPr>
          <a:xfrm>
            <a:off x="250825" y="836612"/>
            <a:ext cx="6265861" cy="58785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454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Μονωτικό Ακόντιο 25KV</a:t>
            </a:r>
          </a:p>
        </p:txBody>
      </p:sp>
      <p:pic>
        <p:nvPicPr>
          <p:cNvPr id="289" name="Shape 289"/>
          <p:cNvPicPr preferRelativeResize="0">
            <a:picLocks noGrp="1"/>
          </p:cNvPicPr>
          <p:nvPr>
            <p:ph type="body" idx="1"/>
          </p:nvPr>
        </p:nvPicPr>
        <p:blipFill rotWithShape="1">
          <a:blip r:embed="rId3">
            <a:alphaModFix/>
          </a:blip>
          <a:srcRect/>
          <a:stretch/>
        </p:blipFill>
        <p:spPr>
          <a:xfrm>
            <a:off x="539750" y="908050"/>
            <a:ext cx="8229600" cy="5616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68312" y="188911"/>
            <a:ext cx="8229600" cy="6334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Συσκευή Ανίχνευσης τάσης (tester)</a:t>
            </a:r>
            <a:r>
              <a:rPr lang="en-US" sz="4400" b="0" i="0" u="none" strike="noStrike" cap="none">
                <a:solidFill>
                  <a:schemeClr val="dk2"/>
                </a:solidFill>
                <a:latin typeface="Calibri"/>
                <a:ea typeface="Calibri"/>
                <a:cs typeface="Calibri"/>
                <a:sym typeface="Calibri"/>
              </a:rPr>
              <a:t> </a:t>
            </a:r>
          </a:p>
        </p:txBody>
      </p:sp>
      <p:pic>
        <p:nvPicPr>
          <p:cNvPr id="295" name="Shape 295"/>
          <p:cNvPicPr preferRelativeResize="0">
            <a:picLocks noGrp="1"/>
          </p:cNvPicPr>
          <p:nvPr>
            <p:ph type="body" idx="1"/>
          </p:nvPr>
        </p:nvPicPr>
        <p:blipFill rotWithShape="1">
          <a:blip r:embed="rId3">
            <a:alphaModFix/>
          </a:blip>
          <a:srcRect/>
          <a:stretch/>
        </p:blipFill>
        <p:spPr>
          <a:xfrm>
            <a:off x="684212" y="908050"/>
            <a:ext cx="7559675" cy="5616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561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2δυμη Α/Α Coradia Lint</a:t>
            </a:r>
          </a:p>
        </p:txBody>
      </p:sp>
      <p:sp>
        <p:nvSpPr>
          <p:cNvPr id="301" name="Shape 301"/>
          <p:cNvSpPr txBox="1">
            <a:spLocks noGrp="1"/>
          </p:cNvSpPr>
          <p:nvPr>
            <p:ph type="body" idx="1"/>
          </p:nvPr>
        </p:nvSpPr>
        <p:spPr>
          <a:xfrm>
            <a:off x="395287" y="5661025"/>
            <a:ext cx="8229600" cy="10810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t>
            </a:r>
            <a:r>
              <a:rPr lang="en-US" sz="1400" b="0" i="0" u="none">
                <a:solidFill>
                  <a:schemeClr val="dk1"/>
                </a:solidFill>
                <a:latin typeface="Calibri"/>
                <a:ea typeface="Calibri"/>
                <a:cs typeface="Calibri"/>
                <a:sym typeface="Calibri"/>
              </a:rPr>
              <a:t>συρμός προαστιακών και μέσων αποστάσεων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η παραγωγή ισχύος γίνεται από κυψέλες υδρογόνου αντί για καύσιμο ντήζελ.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Ο συρμός αφήνει πλήρως οικολογικό αποτύπωμα. </a:t>
            </a:r>
          </a:p>
        </p:txBody>
      </p:sp>
      <p:pic>
        <p:nvPicPr>
          <p:cNvPr id="302" name="Shape 302"/>
          <p:cNvPicPr preferRelativeResize="0"/>
          <p:nvPr/>
        </p:nvPicPr>
        <p:blipFill rotWithShape="1">
          <a:blip r:embed="rId3">
            <a:alphaModFix/>
          </a:blip>
          <a:srcRect/>
          <a:stretch/>
        </p:blipFill>
        <p:spPr>
          <a:xfrm>
            <a:off x="762000" y="890587"/>
            <a:ext cx="7842249" cy="47704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528637" y="128586"/>
            <a:ext cx="8229600" cy="561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4δυμη ΗΑ/Α -STADLER Flirt </a:t>
            </a:r>
          </a:p>
        </p:txBody>
      </p:sp>
      <p:sp>
        <p:nvSpPr>
          <p:cNvPr id="308" name="Shape 308"/>
          <p:cNvSpPr txBox="1">
            <a:spLocks noGrp="1"/>
          </p:cNvSpPr>
          <p:nvPr>
            <p:ph type="body" idx="1"/>
          </p:nvPr>
        </p:nvSpPr>
        <p:spPr>
          <a:xfrm>
            <a:off x="349250" y="5657850"/>
            <a:ext cx="8229600" cy="11969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4 δυμες ΗΑ/Α,  για τους ολλανδικούς σιδηρόδρομους</a:t>
            </a:r>
          </a:p>
          <a:p>
            <a:pPr marL="342900" marR="0" lvl="0" indent="-342900" algn="l" rtl="0">
              <a:lnSpc>
                <a:spcPct val="9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ιδιαίτερα διακοσμημένους χώρους των επιβατών, </a:t>
            </a:r>
          </a:p>
          <a:p>
            <a:pPr marL="342900" marR="0" lvl="0" indent="-342900" algn="l" rtl="0">
              <a:lnSpc>
                <a:spcPct val="9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Ευκολίες, όπως ειδικοί χώροι για την πρόσδεση ποδηλάτων,  χώροι για την αποθήκευση αποσκευών </a:t>
            </a:r>
          </a:p>
          <a:p>
            <a:pPr marL="342900" marR="0" lvl="0" indent="-342900" algn="l" rtl="0">
              <a:lnSpc>
                <a:spcPct val="9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τις λειτουργικές  και εύκολα προσβάσιμες ευρύχωρες WC ΑΜΕΑ. </a:t>
            </a:r>
          </a:p>
          <a:p>
            <a:pPr marL="342900" marR="0" lvl="0" indent="-342900" algn="l" rtl="0">
              <a:lnSpc>
                <a:spcPct val="9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Wi-fi  για όλους τους επιβάτες</a:t>
            </a:r>
          </a:p>
        </p:txBody>
      </p:sp>
      <p:pic>
        <p:nvPicPr>
          <p:cNvPr id="309" name="Shape 309"/>
          <p:cNvPicPr preferRelativeResize="0"/>
          <p:nvPr/>
        </p:nvPicPr>
        <p:blipFill rotWithShape="1">
          <a:blip r:embed="rId3">
            <a:alphaModFix/>
          </a:blip>
          <a:srcRect/>
          <a:stretch/>
        </p:blipFill>
        <p:spPr>
          <a:xfrm>
            <a:off x="323850" y="620712"/>
            <a:ext cx="8640762" cy="4895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4905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4δυμη ΗΑ/Α -STADLER Flirt </a:t>
            </a:r>
          </a:p>
        </p:txBody>
      </p:sp>
      <p:sp>
        <p:nvSpPr>
          <p:cNvPr id="315" name="Shape 315"/>
          <p:cNvSpPr txBox="1">
            <a:spLocks noGrp="1"/>
          </p:cNvSpPr>
          <p:nvPr>
            <p:ph type="body" idx="1"/>
          </p:nvPr>
        </p:nvSpPr>
        <p:spPr>
          <a:xfrm>
            <a:off x="323850" y="981075"/>
            <a:ext cx="2447925" cy="460851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Ηλεκτρονικοί πίνακες πληροφοριών δρομολογίου (επόμενοι σταθμοί, χρόνοι άφιξης – αναχώρησης, ανακοινώσεις Διαχειριστή Υποδομή -  έργων) και στις δύο εσωτερικές μετώπες  κάθε οχήματος του συρμού.</a:t>
            </a:r>
          </a:p>
          <a:p>
            <a:pPr marL="342900" marR="0" lvl="0" indent="-342900" algn="l" rtl="0">
              <a:lnSpc>
                <a:spcPct val="9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Όλες αυτές οι παροχές και προβλέψεις περιλαμβάνονται κατά το μήκος του αμαξώματος και καθιστούν την επιλογή της μετακίνησης με το τραίνο ιδιαίτερα ελκυστική για τους επιβάτες σε σχέση με τον ανταγωνισμό των άλλων μέσων μαζικής μεταφοράς.</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316" name="Shape 316"/>
          <p:cNvPicPr preferRelativeResize="0"/>
          <p:nvPr/>
        </p:nvPicPr>
        <p:blipFill rotWithShape="1">
          <a:blip r:embed="rId3">
            <a:alphaModFix/>
          </a:blip>
          <a:srcRect/>
          <a:stretch/>
        </p:blipFill>
        <p:spPr>
          <a:xfrm>
            <a:off x="2700336" y="765175"/>
            <a:ext cx="6048374" cy="5832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4905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8δυμη ΗΑ/Α - PESA Dart </a:t>
            </a:r>
          </a:p>
        </p:txBody>
      </p:sp>
      <p:sp>
        <p:nvSpPr>
          <p:cNvPr id="322" name="Shape 322"/>
          <p:cNvSpPr txBox="1">
            <a:spLocks noGrp="1"/>
          </p:cNvSpPr>
          <p:nvPr>
            <p:ph type="body" idx="1"/>
          </p:nvPr>
        </p:nvSpPr>
        <p:spPr>
          <a:xfrm>
            <a:off x="457200" y="5949950"/>
            <a:ext cx="8229600" cy="71913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νέα σειρά 8-δυμων ηλεκτροκίνητων HΑ/Α της πολωνικής PESA </a:t>
            </a:r>
          </a:p>
          <a:p>
            <a:pPr marL="342900" marR="0" lvl="0" indent="-342900" algn="l" rtl="0">
              <a:lnSpc>
                <a:spcPct val="8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για δρομολόγια μεγάλων αποστάσεων «Ιντερσίτυ», </a:t>
            </a:r>
          </a:p>
          <a:p>
            <a:pPr marL="342900" marR="0" lvl="0" indent="-342900" algn="l" rtl="0">
              <a:lnSpc>
                <a:spcPct val="8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(α’ βραβείο σχεδιασμού για το 2016) </a:t>
            </a:r>
          </a:p>
        </p:txBody>
      </p:sp>
      <p:pic>
        <p:nvPicPr>
          <p:cNvPr id="323" name="Shape 323"/>
          <p:cNvPicPr preferRelativeResize="0"/>
          <p:nvPr/>
        </p:nvPicPr>
        <p:blipFill rotWithShape="1">
          <a:blip r:embed="rId3">
            <a:alphaModFix/>
          </a:blip>
          <a:srcRect/>
          <a:stretch/>
        </p:blipFill>
        <p:spPr>
          <a:xfrm>
            <a:off x="539750" y="692150"/>
            <a:ext cx="8280399" cy="5184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68312" y="115886"/>
            <a:ext cx="8229600" cy="4905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8δυμη ΗΑ/Α - PESA Dart </a:t>
            </a:r>
          </a:p>
        </p:txBody>
      </p:sp>
      <p:sp>
        <p:nvSpPr>
          <p:cNvPr id="329" name="Shape 329"/>
          <p:cNvSpPr txBox="1">
            <a:spLocks noGrp="1"/>
          </p:cNvSpPr>
          <p:nvPr>
            <p:ph type="body" idx="1"/>
          </p:nvPr>
        </p:nvSpPr>
        <p:spPr>
          <a:xfrm>
            <a:off x="641350" y="5445125"/>
            <a:ext cx="8229600" cy="1223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οι συρμοί περιλαμβάνουν χώρους επιβατών ιδιαίτερα ευρύχωρους</a:t>
            </a:r>
          </a:p>
          <a:p>
            <a:pPr marL="342900" marR="0" lvl="0" indent="-342900" algn="l" rtl="0">
              <a:lnSpc>
                <a:spcPct val="8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 επιλεγμένα σημεία όπου τα τραπέζια των θέσεων λειτουργούν ως ηλεκτρονική οθόνη αφής με επιλογή «ηλεκτρονικών παιχνιδιών» και ζωγραφικής για τους επιβάτες μικρής ηλικίας και αντίστοιχα επιλογές ενημέρωσης ιντερνέτ και ψυχαγωγικών παιχνιδιών για αυτούς μεγαλύτερης  ηλικίας </a:t>
            </a:r>
          </a:p>
          <a:p>
            <a:pPr marL="342900" marR="0" lvl="0" indent="-342900" algn="l" rtl="0">
              <a:lnSpc>
                <a:spcPct val="8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προσφέροντας εντυπωσιακές δυνατότητες ψυχαγωγίας για τους επιβάτες  που έχουν επιλέξει τις συγκριμένες θέσεις για το ταξίδι τους (πληρώνοντας το ανάλογο αντίτιμο εισιτηρίου) </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330" name="Shape 330"/>
          <p:cNvPicPr preferRelativeResize="0"/>
          <p:nvPr/>
        </p:nvPicPr>
        <p:blipFill rotWithShape="1">
          <a:blip r:embed="rId3">
            <a:alphaModFix/>
          </a:blip>
          <a:srcRect/>
          <a:stretch/>
        </p:blipFill>
        <p:spPr>
          <a:xfrm>
            <a:off x="323850" y="620712"/>
            <a:ext cx="8569325" cy="467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147049" cy="922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Δραιζίνα συντήρησης ηλεκτροκίνησης Tesmec OCPC501</a:t>
            </a:r>
          </a:p>
        </p:txBody>
      </p:sp>
      <p:sp>
        <p:nvSpPr>
          <p:cNvPr id="112" name="Shape 112"/>
          <p:cNvSpPr txBox="1">
            <a:spLocks noGrp="1"/>
          </p:cNvSpPr>
          <p:nvPr>
            <p:ph type="body" idx="1"/>
          </p:nvPr>
        </p:nvSpPr>
        <p:spPr>
          <a:xfrm>
            <a:off x="457200" y="5229225"/>
            <a:ext cx="8147049" cy="896937"/>
          </a:xfrm>
          <a:prstGeom prst="rect">
            <a:avLst/>
          </a:prstGeom>
          <a:noFill/>
          <a:ln>
            <a:noFill/>
          </a:ln>
        </p:spPr>
        <p:txBody>
          <a:bodyPr lIns="91425" tIns="45700" rIns="91425" bIns="45700" anchor="t" anchorCtr="0">
            <a:noAutofit/>
          </a:bodyPr>
          <a:lstStyle/>
          <a:p>
            <a:pPr marL="342900" marR="0" lvl="0" indent="-342900" algn="just" rtl="0">
              <a:lnSpc>
                <a:spcPct val="90000"/>
              </a:lnSpc>
              <a:spcBef>
                <a:spcPts val="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σιδηροδρομικό όχημα πολλαπλών χρήσεων, φέρον ανυψωτική εξέδρα, γερανό και ειδικά εργαλεία,  κατάλληλο για εργασίες συντήρησης εγκαταστάσεων ηλεκτροκίνησης από το προσωπικό, για ανάταξη γραμμής επαφής, για εγκατάσταση νέας γραμμής επαφής, </a:t>
            </a:r>
          </a:p>
          <a:p>
            <a:pPr marL="342900" marR="0" lvl="0" indent="-342900" algn="just" rtl="0">
              <a:lnSpc>
                <a:spcPct val="90000"/>
              </a:lnSpc>
              <a:spcBef>
                <a:spcPts val="360"/>
              </a:spcBef>
              <a:spcAft>
                <a:spcPts val="0"/>
              </a:spcAft>
              <a:buClr>
                <a:schemeClr val="dk1"/>
              </a:buClr>
              <a:buSzPct val="128571"/>
              <a:buFont typeface="Noto Sans Symbols"/>
              <a:buChar char="∙"/>
            </a:pPr>
            <a:r>
              <a:rPr lang="en-US" sz="1400" b="0" i="0" u="none">
                <a:solidFill>
                  <a:schemeClr val="dk1"/>
                </a:solidFill>
                <a:latin typeface="Calibri"/>
                <a:ea typeface="Calibri"/>
                <a:cs typeface="Calibri"/>
                <a:sym typeface="Calibri"/>
              </a:rPr>
              <a:t>Κατασκευάζεται και σε έκδοση με 2 καμπίνες μηχανοδήγησης</a:t>
            </a:r>
            <a:r>
              <a:rPr lang="en-US" sz="1800" b="0" i="0" u="none">
                <a:solidFill>
                  <a:schemeClr val="dk1"/>
                </a:solidFill>
                <a:latin typeface="Calibri"/>
                <a:ea typeface="Calibri"/>
                <a:cs typeface="Calibri"/>
                <a:sym typeface="Calibri"/>
              </a:rPr>
              <a:t>.</a:t>
            </a:r>
          </a:p>
          <a:p>
            <a:pPr marL="342900" marR="0" lvl="0" indent="-342900" algn="l" rtl="0">
              <a:spcBef>
                <a:spcPts val="360"/>
              </a:spcBef>
              <a:spcAft>
                <a:spcPts val="0"/>
              </a:spcAft>
              <a:buClr>
                <a:schemeClr val="dk1"/>
              </a:buClr>
              <a:buSzPct val="100000"/>
              <a:buFont typeface="Calibri"/>
              <a:buNone/>
            </a:pPr>
            <a:endParaRPr sz="1800" b="0" i="0" u="none">
              <a:solidFill>
                <a:schemeClr val="dk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a:stretch/>
        </p:blipFill>
        <p:spPr>
          <a:xfrm>
            <a:off x="1066800" y="985837"/>
            <a:ext cx="7034211" cy="417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922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Δραιζίνα συντήρησης ηλεκτροκίνησης GEISMAR VMT 990 CGR</a:t>
            </a:r>
          </a:p>
        </p:txBody>
      </p:sp>
      <p:sp>
        <p:nvSpPr>
          <p:cNvPr id="119" name="Shape 119"/>
          <p:cNvSpPr txBox="1">
            <a:spLocks noGrp="1"/>
          </p:cNvSpPr>
          <p:nvPr>
            <p:ph type="body" idx="1"/>
          </p:nvPr>
        </p:nvSpPr>
        <p:spPr>
          <a:xfrm>
            <a:off x="250825" y="5661025"/>
            <a:ext cx="8218487" cy="6762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σιδηροδρομικό όχημα, φέρον ανυψωτική εξέδρα και γερανό ειδικά,  για την  συντήρηση ηλεκτροκίνησης</a:t>
            </a:r>
          </a:p>
        </p:txBody>
      </p:sp>
      <p:pic>
        <p:nvPicPr>
          <p:cNvPr id="120" name="Shape 120" descr="DSCN1655"/>
          <p:cNvPicPr preferRelativeResize="0"/>
          <p:nvPr/>
        </p:nvPicPr>
        <p:blipFill rotWithShape="1">
          <a:blip r:embed="rId3">
            <a:alphaModFix/>
          </a:blip>
          <a:srcRect/>
          <a:stretch/>
        </p:blipFill>
        <p:spPr>
          <a:xfrm>
            <a:off x="323850" y="1343025"/>
            <a:ext cx="8569325" cy="40624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95287" y="188911"/>
            <a:ext cx="8229600" cy="5762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Όχημα τύπου UNIMOG για συντήρηση ηλεκτροκίνησης GEISMAR σειράς V2R</a:t>
            </a:r>
          </a:p>
        </p:txBody>
      </p:sp>
      <p:sp>
        <p:nvSpPr>
          <p:cNvPr id="126" name="Shape 126"/>
          <p:cNvSpPr txBox="1">
            <a:spLocks noGrp="1"/>
          </p:cNvSpPr>
          <p:nvPr>
            <p:ph type="body" idx="1"/>
          </p:nvPr>
        </p:nvSpPr>
        <p:spPr>
          <a:xfrm>
            <a:off x="336550" y="5229225"/>
            <a:ext cx="8147049" cy="1323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διαθέτει περιστρεφόμενη πλατφόρμα ανύψωσης και γερανό, δυνατότητα μεταφοράς εργαλείων συνεργείου</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επιτυγχάνεται ανύψωση μέχρι 13μ και πλευρική επέκταση μέχρι 6μ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μέγιστη σιδηροδρομική ταχύτητα 50 χλμ/ώρα </a:t>
            </a:r>
          </a:p>
          <a:p>
            <a:pPr marL="342900" marR="0" lvl="0" indent="-342900" algn="l" rtl="0">
              <a:lnSpc>
                <a:spcPct val="100000"/>
              </a:lnSpc>
              <a:spcBef>
                <a:spcPts val="280"/>
              </a:spcBef>
              <a:spcAft>
                <a:spcPts val="0"/>
              </a:spcAft>
              <a:buClr>
                <a:schemeClr val="dk1"/>
              </a:buClr>
              <a:buSzPct val="100000"/>
              <a:buFont typeface="Calibri"/>
              <a:buChar char="•"/>
            </a:pPr>
            <a:r>
              <a:rPr lang="en-US" sz="1400" b="0" i="0" u="none">
                <a:solidFill>
                  <a:schemeClr val="dk1"/>
                </a:solidFill>
                <a:latin typeface="Calibri"/>
                <a:ea typeface="Calibri"/>
                <a:cs typeface="Calibri"/>
                <a:sym typeface="Calibri"/>
              </a:rPr>
              <a:t>Γκάμα οχημάτων από 12Τn έως 26Τn</a:t>
            </a:r>
          </a:p>
        </p:txBody>
      </p:sp>
      <p:pic>
        <p:nvPicPr>
          <p:cNvPr id="127" name="Shape 127"/>
          <p:cNvPicPr preferRelativeResize="0"/>
          <p:nvPr/>
        </p:nvPicPr>
        <p:blipFill rotWithShape="1">
          <a:blip r:embed="rId3">
            <a:alphaModFix/>
          </a:blip>
          <a:srcRect/>
          <a:stretch/>
        </p:blipFill>
        <p:spPr>
          <a:xfrm>
            <a:off x="395287" y="620712"/>
            <a:ext cx="8208962" cy="4608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41751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Όχημα επιθεώρησης σηράγγων Plasser &amp; Theurer </a:t>
            </a:r>
          </a:p>
        </p:txBody>
      </p:sp>
      <p:sp>
        <p:nvSpPr>
          <p:cNvPr id="133" name="Shape 133"/>
          <p:cNvSpPr txBox="1">
            <a:spLocks noGrp="1"/>
          </p:cNvSpPr>
          <p:nvPr>
            <p:ph type="body" idx="1"/>
          </p:nvPr>
        </p:nvSpPr>
        <p:spPr>
          <a:xfrm>
            <a:off x="403225" y="5121275"/>
            <a:ext cx="8229600" cy="1512886"/>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ειδικό σύνθετο σιδηροδρομικό όχημα επιθεώρησης σηράγγων. σχεδιασμένο για τις ανάγκες του Διαχειριστή Υποδομής (DB) του γερμανικού σιδηροδρομικού δικτύου. </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Διαθέτει χώρους/γραφείο για το επιβαίνον προσωπικό και χώρους αποθήκευσης εργαλείων και υλικών </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Διαθέτει δύο γερανούς (1 με καμπίνα)</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Μέγιστη ταχύτητα 140 χλμ/ώρα)</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εκτελεί πλήθος καταγραφών εργασιών και ελέγχων καθ’ όλο το περιτύπωμα της σιδηροδρομικής σήραγγας (κατάλληλο για περιτυπώματα UIC 505-1 G1 και EBO G-2)</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50825" y="692150"/>
            <a:ext cx="8532812" cy="4429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7064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Δραιζίνα συντήρησης εγκαταστάσεων ηλεκτροκίνησης – Ferrovias Astur s.a.</a:t>
            </a:r>
          </a:p>
        </p:txBody>
      </p:sp>
      <p:pic>
        <p:nvPicPr>
          <p:cNvPr id="140" name="Shape 140"/>
          <p:cNvPicPr preferRelativeResize="0">
            <a:picLocks noGrp="1"/>
          </p:cNvPicPr>
          <p:nvPr>
            <p:ph type="body" idx="1"/>
          </p:nvPr>
        </p:nvPicPr>
        <p:blipFill rotWithShape="1">
          <a:blip r:embed="rId3">
            <a:alphaModFix/>
          </a:blip>
          <a:srcRect/>
          <a:stretch/>
        </p:blipFill>
        <p:spPr>
          <a:xfrm>
            <a:off x="395287" y="1196975"/>
            <a:ext cx="8424862" cy="5400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7064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a:solidFill>
                  <a:schemeClr val="dk2"/>
                </a:solidFill>
                <a:latin typeface="Calibri"/>
                <a:ea typeface="Calibri"/>
                <a:cs typeface="Calibri"/>
                <a:sym typeface="Calibri"/>
              </a:rPr>
              <a:t>Σύστημα ελέγχου γεωμετρικών  στοιχείων εγκαταστάσεων ηλεκτροκίνησης </a:t>
            </a:r>
            <a:br>
              <a:rPr lang="en-US" sz="1800" b="0" i="0" u="none" strike="noStrike" cap="none">
                <a:solidFill>
                  <a:schemeClr val="dk2"/>
                </a:solidFill>
                <a:latin typeface="Calibri"/>
                <a:ea typeface="Calibri"/>
                <a:cs typeface="Calibri"/>
                <a:sym typeface="Calibri"/>
              </a:rPr>
            </a:br>
            <a:r>
              <a:rPr lang="en-US" sz="1800" b="0" i="0" u="none" strike="noStrike" cap="none">
                <a:solidFill>
                  <a:schemeClr val="dk2"/>
                </a:solidFill>
                <a:latin typeface="Calibri"/>
                <a:ea typeface="Calibri"/>
                <a:cs typeface="Calibri"/>
                <a:sym typeface="Calibri"/>
              </a:rPr>
              <a:t>Meiden Catenary 3D-eye                                                                                   1/2</a:t>
            </a:r>
          </a:p>
        </p:txBody>
      </p:sp>
      <p:sp>
        <p:nvSpPr>
          <p:cNvPr id="146" name="Shape 146"/>
          <p:cNvSpPr txBox="1">
            <a:spLocks noGrp="1"/>
          </p:cNvSpPr>
          <p:nvPr>
            <p:ph type="body" idx="1"/>
          </p:nvPr>
        </p:nvSpPr>
        <p:spPr>
          <a:xfrm>
            <a:off x="385762" y="5229225"/>
            <a:ext cx="8229600" cy="1368425"/>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τοποθετείται στην οροφή της μηχανής και με προηγμένο σύστημα καμερών καταγράφει σε πραγματικό χρόνο τα δεδομένα και τις παραμέτρους του αγωγού επαφής ηλεκτροκίνησης, την φθορά και πιθανές μετατοπίσεις της θέσης του αγωγού επαφής (stagger)</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Κατάλληλο για Εργασίες όλες τις ώρες (ημέρα και νύχτα)</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Μετρά ύψος και κλίση αγωγού επαφής.</a:t>
            </a:r>
          </a:p>
          <a:p>
            <a:pPr marL="342900" marR="0" lvl="0" indent="-342900" algn="just" rtl="0">
              <a:lnSpc>
                <a:spcPct val="80000"/>
              </a:lnSpc>
              <a:spcBef>
                <a:spcPts val="280"/>
              </a:spcBef>
              <a:spcAft>
                <a:spcPts val="0"/>
              </a:spcAft>
              <a:buClr>
                <a:schemeClr val="dk1"/>
              </a:buClr>
              <a:buSzPct val="100000"/>
              <a:buFont typeface="Noto Sans Symbols"/>
              <a:buChar char="∙"/>
            </a:pPr>
            <a:r>
              <a:rPr lang="en-US" sz="1400" b="0" i="0" u="none">
                <a:solidFill>
                  <a:schemeClr val="dk1"/>
                </a:solidFill>
                <a:latin typeface="Calibri"/>
                <a:ea typeface="Calibri"/>
                <a:cs typeface="Calibri"/>
                <a:sym typeface="Calibri"/>
              </a:rPr>
              <a:t>Μετρά την δύναμη επαφής και εντοπίζει σημεία φθοράς του αγωγού.</a:t>
            </a:r>
          </a:p>
          <a:p>
            <a:pPr marL="342900" marR="0" lvl="0" indent="-342900" algn="l" rtl="0">
              <a:spcBef>
                <a:spcPts val="280"/>
              </a:spcBef>
              <a:spcAft>
                <a:spcPts val="0"/>
              </a:spcAft>
              <a:buClr>
                <a:schemeClr val="dk1"/>
              </a:buClr>
              <a:buSzPct val="100000"/>
              <a:buFont typeface="Calibri"/>
              <a:buNone/>
            </a:pPr>
            <a:endParaRPr sz="1400" b="0" i="0" u="none">
              <a:solidFill>
                <a:schemeClr val="dk1"/>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a:stretch/>
        </p:blipFill>
        <p:spPr>
          <a:xfrm>
            <a:off x="539750" y="981075"/>
            <a:ext cx="7920036" cy="4032249"/>
          </a:xfrm>
          <a:prstGeom prst="rect">
            <a:avLst/>
          </a:prstGeom>
          <a:noFill/>
          <a:ln>
            <a:noFill/>
          </a:ln>
        </p:spPr>
      </p:pic>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1501</Words>
  <Application>Microsoft Office PowerPoint</Application>
  <PresentationFormat>Προβολή στην οθόνη (4:3)</PresentationFormat>
  <Paragraphs>134</Paragraphs>
  <Slides>37</Slides>
  <Notes>37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Arial</vt:lpstr>
      <vt:lpstr>Calibri</vt:lpstr>
      <vt:lpstr>Noto Sans Symbols</vt:lpstr>
      <vt:lpstr>Προεπιλεγμένη σχεδίαση</vt:lpstr>
      <vt:lpstr>INNOTRANS 2016,  Berlin 20-23 Sept.</vt:lpstr>
      <vt:lpstr>Περιεχόμενα</vt:lpstr>
      <vt:lpstr>INNOTRANS 2016,  Berlin 20-23 Sept.</vt:lpstr>
      <vt:lpstr>Δραιζίνα συντήρησης ηλεκτροκίνησης Tesmec OCPC501</vt:lpstr>
      <vt:lpstr>Δραιζίνα συντήρησης ηλεκτροκίνησης GEISMAR VMT 990 CGR</vt:lpstr>
      <vt:lpstr>Όχημα τύπου UNIMOG για συντήρηση ηλεκτροκίνησης GEISMAR σειράς V2R</vt:lpstr>
      <vt:lpstr>Όχημα επιθεώρησης σηράγγων Plasser &amp; Theurer </vt:lpstr>
      <vt:lpstr>Δραιζίνα συντήρησης εγκαταστάσεων ηλεκτροκίνησης – Ferrovias Astur s.a.</vt:lpstr>
      <vt:lpstr>Σύστημα ελέγχου γεωμετρικών  στοιχείων εγκαταστάσεων ηλεκτροκίνησης  Meiden Catenary 3D-eye                                                                                   1/2</vt:lpstr>
      <vt:lpstr>Σύστημα ελέγχου γεωμετρικών  στοιχείων εγκαταστάσεων ηλεκτροκίνησης Meiden Catenary 3D-eye                                                                                    2/2</vt:lpstr>
      <vt:lpstr>Όχημα συντήρησης εγκαταστάσεων ηλεκτροκίνησης Ρlatformbasket RR 14 EVO-2 </vt:lpstr>
      <vt:lpstr>Όχημα συντήρησης εγκαταστάσεων ηλεκτροκίνησης Ρlatformbasket RR 14 EVO-2 </vt:lpstr>
      <vt:lpstr>- Φορητό όργανο μέτρησης στοιχείων γραμμής επαφής εξ’ αποστάσεως  -  Dr. Wehrhahn OVH                                      1/2</vt:lpstr>
      <vt:lpstr>- Φορητό όργανο μέτρησης στοιχείων γραμμής επαφής εξ’ αποστάσεως  -  Dr. Wehrhahn OVH                                      2/2</vt:lpstr>
      <vt:lpstr>Σταθερό σύστημα τρισδιάστατης απεικόνισης και ελέγχου των παντογράφων των διερχόμενων ηλεκτροκίνητων συρμών  / Camlin Rail (Pantobot 3D)                              1/3</vt:lpstr>
      <vt:lpstr>Σταθερό σύστημα τρισδιάστατης απεικόνισης και ελέγχου των παντογράφων των διερχόμενων ηλεκτροκίνητων συρμών  / Camlin Rail (Pantobot 3D)              2/3</vt:lpstr>
      <vt:lpstr>Σταθερό σύστημα τρισδιάστατης απεικόνισης και ελέγχου των παντογράφων των διερχόμενων ηλεκτροκίνητων συρμών  / Camlin Rail (Pantobot 3D)              3/3</vt:lpstr>
      <vt:lpstr>Αυτόματη συσκευή τάνυσης γραμμής επαφής - Galland</vt:lpstr>
      <vt:lpstr>Αυτόματη συσκευή τάνυσης γραμμής επαφής - Galland</vt:lpstr>
      <vt:lpstr>Αυτόματη συσκευή τάνυσης γραμμής επαφής – με ελατήρια</vt:lpstr>
      <vt:lpstr>Κονσόλα με απωθητική ακίδα (πτηνών κλπ)</vt:lpstr>
      <vt:lpstr>Σύστημα επιτήρησης ΑΣΙΔ  Selectra Vision LXS 3D</vt:lpstr>
      <vt:lpstr>Μονωμένη Κλίμακα ελέγχου και συντήρησης γραμμής επαφής Gateway DBL 2.0</vt:lpstr>
      <vt:lpstr>Σιδηροδρομικό τρυπάνι Robel drilling machine</vt:lpstr>
      <vt:lpstr>Συσκευή τοποθέτησης συνδέσμου αγωγού επαφής - Cembre</vt:lpstr>
      <vt:lpstr>Συσκευή ευθυγράμμισης αγωγού επαφής - Cembre</vt:lpstr>
      <vt:lpstr>Υδραυλικός κόφτης αγωγών - Cembre</vt:lpstr>
      <vt:lpstr>Υδραυλική πρέσσα συνδέσμου αγωγών - Cembre</vt:lpstr>
      <vt:lpstr>Συσκευή Φωτισμού Χώρου Νυκτός  SOLARIS ( σειρές solo, duo, pro, lite)</vt:lpstr>
      <vt:lpstr>Ενδεικτικό θέσης ακοντίου /οριοθέτηση ζώνης εργασίας συντήρησης ηλεκτροκίνησης 4NRJ – LECBV2</vt:lpstr>
      <vt:lpstr>Μονωτικό Ακόντιο 25KV</vt:lpstr>
      <vt:lpstr>Συσκευή Ανίχνευσης τάσης (tester) </vt:lpstr>
      <vt:lpstr>2δυμη Α/Α Coradia Lint</vt:lpstr>
      <vt:lpstr>4δυμη ΗΑ/Α -STADLER Flirt </vt:lpstr>
      <vt:lpstr>4δυμη ΗΑ/Α -STADLER Flirt </vt:lpstr>
      <vt:lpstr>8δυμη ΗΑ/Α - PESA Dart </vt:lpstr>
      <vt:lpstr>8δυμη ΗΑ/Α - PESA Dart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INNOTRANS 2016,  Berlin 20-23 Sept.</dc:title>
  <cp:lastModifiedBy>nenos</cp:lastModifiedBy>
  <cp:revision>1</cp:revision>
  <dcterms:modified xsi:type="dcterms:W3CDTF">2016-11-23T11:23:30Z</dcterms:modified>
</cp:coreProperties>
</file>